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comments/modernComment_111_4EEABA67.xml" ContentType="application/vnd.ms-powerpoint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15_E0E24719.xml" ContentType="application/vnd.ms-powerpoint.comment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13_A11C9792.xml" ContentType="application/vnd.ms-powerpoint.comment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73" r:id="rId6"/>
    <p:sldId id="274" r:id="rId7"/>
    <p:sldId id="277" r:id="rId8"/>
    <p:sldId id="275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3A3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7"/>
    <p:restoredTop sz="94575"/>
  </p:normalViewPr>
  <p:slideViewPr>
    <p:cSldViewPr snapToGrid="0">
      <p:cViewPr varScale="1">
        <p:scale>
          <a:sx n="108" d="100"/>
          <a:sy n="108" d="100"/>
        </p:scale>
        <p:origin x="224" y="264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11_4EEABA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87594F-8DE0-FA43-9477-6E27B653491B}" authorId="{77D5A5D6-68DB-392E-9DBF-BAF4F9C30F45}" created="2024-12-06T15:27:21.459">
    <pc:sldMkLst xmlns:pc="http://schemas.microsoft.com/office/powerpoint/2013/main/command">
      <pc:docMk/>
      <pc:sldMk cId="1324005991" sldId="273"/>
    </pc:sldMkLst>
    <p188:txBody>
      <a:bodyPr/>
      <a:lstStyle/>
      <a:p>
        <a:r>
          <a:rPr lang="de-DE"/>
          <a:t>More accurate the problem it resolves, sharpen</a:t>
        </a:r>
      </a:p>
    </p188:txBody>
  </p188:cm>
  <p188:cm id="{62931B7B-23D3-A649-BF9B-E32D6928D0D4}" authorId="{77D5A5D6-68DB-392E-9DBF-BAF4F9C30F45}" created="2024-12-06T15:28:22.3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24005991" sldId="273"/>
      <ac:spMk id="7" creationId="{76F476BB-CF7A-6884-805D-EE53677E2D5D}"/>
    </ac:deMkLst>
    <p188:txBody>
      <a:bodyPr/>
      <a:lstStyle/>
      <a:p>
        <a:r>
          <a:rPr lang="de-DE"/>
          <a:t>What you can do, your impact</a:t>
        </a:r>
      </a:p>
    </p188:txBody>
  </p188:cm>
</p188:cmLst>
</file>

<file path=ppt/comments/modernComment_113_A11C9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7C16E-86F9-8045-AD33-9F203FD7DBB1}" authorId="{77D5A5D6-68DB-392E-9DBF-BAF4F9C30F45}" created="2024-12-06T15:32:44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03005586" sldId="275"/>
      <ac:spMk id="6" creationId="{4E8990CF-8EAA-9853-9154-3CFE29E81F97}"/>
    </ac:deMkLst>
    <p188:txBody>
      <a:bodyPr/>
      <a:lstStyle/>
      <a:p>
        <a:r>
          <a:rPr lang="de-DE"/>
          <a:t>Button up project to create a circle economy, the goal is giving an opprtunity, bridging the inequality gap, give equality in another part of the world</a:t>
        </a:r>
      </a:p>
    </p188:txBody>
  </p188:cm>
</p188:cmLst>
</file>

<file path=ppt/comments/modernComment_115_E0E24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E19A2-BD76-1A48-85AE-5871E08011E5}" authorId="{77D5A5D6-68DB-392E-9DBF-BAF4F9C30F45}" created="2024-12-06T15:28:39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4" creationId="{F0796246-8EC3-370A-BD9E-D310F917F816}"/>
    </ac:deMkLst>
    <p188:txBody>
      <a:bodyPr/>
      <a:lstStyle/>
      <a:p>
        <a:r>
          <a:rPr lang="de-DE"/>
          <a:t>What you will get</a:t>
        </a:r>
      </a:p>
    </p188:txBody>
  </p188:cm>
  <p188:cm id="{B42C7C2B-11B7-9947-AB10-A77C73F64C01}" authorId="{77D5A5D6-68DB-392E-9DBF-BAF4F9C30F45}" created="2024-12-06T15:29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13" creationId="{92F3AC18-BADD-BE34-1D80-2BDA31ED296F}"/>
    </ac:deMkLst>
    <p188:replyLst>
      <p188:reply id="{916E76DB-E319-C949-8876-84D55329B869}" authorId="{77D5A5D6-68DB-392E-9DBF-BAF4F9C30F45}" created="2024-12-06T15:29:47.982">
        <p188:txBody>
          <a:bodyPr/>
          <a:lstStyle/>
          <a:p>
            <a:r>
              <a:rPr lang="de-DE"/>
              <a:t>Guide the reader</a:t>
            </a:r>
          </a:p>
        </p188:txBody>
      </p188:reply>
    </p188:replyLst>
    <p188:txBody>
      <a:bodyPr/>
      <a:lstStyle/>
      <a:p>
        <a:r>
          <a:rPr lang="de-DE"/>
          <a:t>More specific, but less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08/12/2024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08.12.24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3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2.svg"/><Relationship Id="rId5" Type="http://schemas.openxmlformats.org/officeDocument/2006/relationships/image" Target="../media/image29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2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5.svg"/><Relationship Id="rId3" Type="http://schemas.microsoft.com/office/2018/10/relationships/comments" Target="../comments/modernComment_111_4EEABA67.xml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emf"/><Relationship Id="rId10" Type="http://schemas.openxmlformats.org/officeDocument/2006/relationships/image" Target="../media/image38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18/10/relationships/comments" Target="../comments/modernComment_115_E0E24719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1.jpg"/><Relationship Id="rId11" Type="http://schemas.openxmlformats.org/officeDocument/2006/relationships/image" Target="../media/image55.jpeg"/><Relationship Id="rId5" Type="http://schemas.openxmlformats.org/officeDocument/2006/relationships/image" Target="../media/image50.emf"/><Relationship Id="rId10" Type="http://schemas.openxmlformats.org/officeDocument/2006/relationships/image" Target="../media/image54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57.emf"/><Relationship Id="rId11" Type="http://schemas.openxmlformats.org/officeDocument/2006/relationships/image" Target="../media/image45.sv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png"/><Relationship Id="rId4" Type="http://schemas.microsoft.com/office/2018/10/relationships/comments" Target="../comments/modernComment_113_A11C9792.xml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B4C16F-04BF-1067-429E-FFFA3CE60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320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B4C16F-04BF-1067-429E-FFFA3CE60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DD2906DA-9B0D-D358-D1E2-26E76624E83D}"/>
              </a:ext>
            </a:extLst>
          </p:cNvPr>
          <p:cNvSpPr txBox="1"/>
          <p:nvPr/>
        </p:nvSpPr>
        <p:spPr>
          <a:xfrm>
            <a:off x="6919924" y="1774666"/>
            <a:ext cx="51193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Genus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 ideal Corporate Fundraising Partner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thanks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its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extensive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experience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local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community-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focused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initiatives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connection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security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and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Genus</a:t>
            </a:r>
          </a:p>
        </p:txBody>
      </p:sp>
      <p:pic>
        <p:nvPicPr>
          <p:cNvPr id="1026" name="Picture 2" descr="Schule und Kindergarten - Smiling Gecko">
            <a:extLst>
              <a:ext uri="{FF2B5EF4-FFF2-40B4-BE49-F238E27FC236}">
                <a16:creationId xmlns:a16="http://schemas.microsoft.com/office/drawing/2014/main" id="{4011C861-05CD-84E3-8B2D-853A1B0DE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0314" r="9407" b="28918"/>
          <a:stretch/>
        </p:blipFill>
        <p:spPr bwMode="auto">
          <a:xfrm>
            <a:off x="1" y="0"/>
            <a:ext cx="6095999" cy="4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1" y="4167483"/>
            <a:ext cx="6095999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 dirty="0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5E79E3-EC05-D24E-56A7-50A332B10EEE}"/>
              </a:ext>
            </a:extLst>
          </p:cNvPr>
          <p:cNvSpPr txBox="1"/>
          <p:nvPr/>
        </p:nvSpPr>
        <p:spPr>
          <a:xfrm>
            <a:off x="6919924" y="1094328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30B2EF-CDC5-DF1E-947B-0FB5FC0CDB81}"/>
              </a:ext>
            </a:extLst>
          </p:cNvPr>
          <p:cNvSpPr txBox="1"/>
          <p:nvPr/>
        </p:nvSpPr>
        <p:spPr>
          <a:xfrm>
            <a:off x="7353690" y="3884511"/>
            <a:ext cx="47913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Alignment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key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reporting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metrics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Enhanced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social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C55C9E-2653-FDE5-D354-436A71CF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5239" y="3893232"/>
            <a:ext cx="318449" cy="3184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A0B1B0-0B59-1257-F3CA-D9921A3D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238" y="4343132"/>
            <a:ext cx="318449" cy="3473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FC2BCF-DD0A-3064-5386-3A781EA2B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5238" y="4821982"/>
            <a:ext cx="318449" cy="2274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664362-191C-10E7-C567-D43F999D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5238" y="5180896"/>
            <a:ext cx="318449" cy="318449"/>
          </a:xfrm>
          <a:prstGeom prst="rect">
            <a:avLst/>
          </a:prstGeom>
        </p:spPr>
      </p:pic>
      <p:pic>
        <p:nvPicPr>
          <p:cNvPr id="26" name="Grafik 2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CD6EB54-419D-0569-D562-E3FD6F740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452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32D9D-48D6-B58B-C875-C861028831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56E2F40C-DE19-F571-A327-344B3B50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8045908" y="1789755"/>
            <a:ext cx="3864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Strengthening food security - organic farming, fish production, school meals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Fostering resilience and nationwide impact - cultural initiatives like "The Gong”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09954" y="913261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3326692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254136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2535910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5799" y="1905267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EF71208-6A19-FA47-0265-98307C39EB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04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F71208-6A19-FA47-0265-98307C39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Smiling Gecko Campus - Smiling Gecko">
            <a:extLst>
              <a:ext uri="{FF2B5EF4-FFF2-40B4-BE49-F238E27FC236}">
                <a16:creationId xmlns:a16="http://schemas.microsoft.com/office/drawing/2014/main" id="{2820FBE0-E47E-5DE1-594B-F2390963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18762"/>
          <a:stretch/>
        </p:blipFill>
        <p:spPr bwMode="auto">
          <a:xfrm>
            <a:off x="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8028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9D916F-9D3D-4D1D-81A8-93483D67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 descr="Ein Bild, das Person, Fisch, Kleidung, draußen enthält.&#10;&#10;Automatisch generierte Beschreibung">
            <a:extLst>
              <a:ext uri="{FF2B5EF4-FFF2-40B4-BE49-F238E27FC236}">
                <a16:creationId xmlns:a16="http://schemas.microsoft.com/office/drawing/2014/main" id="{1A8F23D8-6355-6756-9AE4-00A59F9102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86" b="3286"/>
          <a:stretch/>
        </p:blipFill>
        <p:spPr>
          <a:xfrm>
            <a:off x="6096000" y="0"/>
            <a:ext cx="610596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513149" y="3013502"/>
            <a:ext cx="116570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C6704-8E4D-7E43-DE30-4DE315C67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3850" y="420629"/>
            <a:ext cx="661087" cy="6610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BC81ACC-987A-F239-AC3B-98E643159800}"/>
              </a:ext>
            </a:extLst>
          </p:cNvPr>
          <p:cNvSpPr txBox="1"/>
          <p:nvPr/>
        </p:nvSpPr>
        <p:spPr>
          <a:xfrm>
            <a:off x="10037907" y="106967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54167" y="1136802"/>
            <a:ext cx="4578264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Since 2018, SG has been producing Tilapia. In order to be able to sell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22t of fish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, we need to further develop our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infrastructure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and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strengthen the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skills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required for commercial scale farming </a:t>
            </a:r>
            <a:endParaRPr lang="en-GB" sz="1800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1075796" y="689801"/>
            <a:ext cx="395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Local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Fish Farm Project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542383" y="2800036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766961" y="5192871"/>
            <a:ext cx="4266477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20’000 $ commitment each year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5763" r="74344" b="54836"/>
          <a:stretch/>
        </p:blipFill>
        <p:spPr bwMode="auto">
          <a:xfrm>
            <a:off x="535000" y="5836058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881083" y="4756379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23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344D0FE-0C61-6D07-25E8-332D15B7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7" t="48974" r="62071" b="31625"/>
          <a:stretch/>
        </p:blipFill>
        <p:spPr bwMode="auto">
          <a:xfrm>
            <a:off x="1899899" y="5838725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25765" r="62449" b="54834"/>
          <a:stretch/>
        </p:blipFill>
        <p:spPr bwMode="auto">
          <a:xfrm>
            <a:off x="1217344" y="5838725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58C372C1-DBEC-0E96-C53B-45ABB52F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1" t="48501" r="27267" b="32098"/>
          <a:stretch/>
        </p:blipFill>
        <p:spPr bwMode="auto">
          <a:xfrm>
            <a:off x="2585790" y="5838725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E69F3CBC-6CFC-43D9-734E-4F486BEC5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71843" r="62135" b="8756"/>
          <a:stretch/>
        </p:blipFill>
        <p:spPr bwMode="auto">
          <a:xfrm>
            <a:off x="3957572" y="5838725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1B87014-BCC1-C74C-5542-9D74AFF3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49346" r="16205" b="31253"/>
          <a:stretch/>
        </p:blipFill>
        <p:spPr bwMode="auto">
          <a:xfrm>
            <a:off x="3271681" y="5838725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19036C1D-EB22-ED1D-39FF-52349664B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1" t="71302" r="27847" b="9297"/>
          <a:stretch/>
        </p:blipFill>
        <p:spPr bwMode="auto">
          <a:xfrm>
            <a:off x="4643463" y="5840404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01B17CAA-505F-ECA7-10C2-67AB41D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26239"/>
              </p:ext>
            </p:extLst>
          </p:nvPr>
        </p:nvGraphicFramePr>
        <p:xfrm>
          <a:off x="436935" y="3261702"/>
          <a:ext cx="45556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12">
                  <a:extLst>
                    <a:ext uri="{9D8B030D-6E8A-4147-A177-3AD203B41FA5}">
                      <a16:colId xmlns:a16="http://schemas.microsoft.com/office/drawing/2014/main" val="3438290452"/>
                    </a:ext>
                  </a:extLst>
                </a:gridCol>
                <a:gridCol w="2277812">
                  <a:extLst>
                    <a:ext uri="{9D8B030D-6E8A-4147-A177-3AD203B41FA5}">
                      <a16:colId xmlns:a16="http://schemas.microsoft.com/office/drawing/2014/main" val="4043960704"/>
                    </a:ext>
                  </a:extLst>
                </a:gridCol>
              </a:tblGrid>
              <a:tr h="1457404">
                <a:tc>
                  <a:txBody>
                    <a:bodyPr/>
                    <a:lstStyle/>
                    <a:p>
                      <a:pPr algn="r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Fish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particularly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important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food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source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because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it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affordable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a 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source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protein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farm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improving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food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security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farmer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incomes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de-DE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framework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4048-97E3-35B9-1AB0-367571D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D16398-8B01-DAE8-C0E6-AD42E4AD38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323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D5D3E4-F7F7-82CD-4374-AEEC653FC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996DCFF-0FC3-AF58-8A85-40C15D2C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7524"/>
              </p:ext>
            </p:extLst>
          </p:nvPr>
        </p:nvGraphicFramePr>
        <p:xfrm>
          <a:off x="4776658" y="449706"/>
          <a:ext cx="7081520" cy="5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3947957124"/>
                    </a:ext>
                  </a:extLst>
                </a:gridCol>
                <a:gridCol w="4715510">
                  <a:extLst>
                    <a:ext uri="{9D8B030D-6E8A-4147-A177-3AD203B41FA5}">
                      <a16:colId xmlns:a16="http://schemas.microsoft.com/office/drawing/2014/main" val="2816708253"/>
                    </a:ext>
                  </a:extLst>
                </a:gridCol>
              </a:tblGrid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Monthly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marketing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material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produced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 on-site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video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team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Cambodia</a:t>
                      </a: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3426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Interactive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(online and in UK),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highlighting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Gecko’s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63483"/>
                  </a:ext>
                </a:extLst>
              </a:tr>
              <a:tr h="14902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Regular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KPIs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progress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(SDGs, CSRD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091975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Visits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Gecko Campus,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full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access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resort’s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amenities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3541"/>
                  </a:ext>
                </a:extLst>
              </a:tr>
            </a:tbl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FEA2D09-9D60-5829-7B93-9B91840C6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" t="21596" r="23122" b="9090"/>
          <a:stretch/>
        </p:blipFill>
        <p:spPr>
          <a:xfrm>
            <a:off x="5453552" y="1983883"/>
            <a:ext cx="1284896" cy="1283178"/>
          </a:xfrm>
          <a:prstGeom prst="ellipse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CDE4400-DAA5-FD86-922C-144F2CD303ED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983E599-75A8-E965-FC22-538EE66E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9A00D74A-6406-2C53-602E-9CC906BF95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1026" name="Picture 2" descr="Farmhouse Resort &amp; Spa, Kampong Chhnang (aktualisierte Preise für 2024)">
            <a:extLst>
              <a:ext uri="{FF2B5EF4-FFF2-40B4-BE49-F238E27FC236}">
                <a16:creationId xmlns:a16="http://schemas.microsoft.com/office/drawing/2014/main" id="{EBDC94C9-FF01-0DEF-3793-9BC58C52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r="815"/>
          <a:stretch/>
        </p:blipFill>
        <p:spPr bwMode="auto">
          <a:xfrm>
            <a:off x="5453552" y="4935173"/>
            <a:ext cx="1284895" cy="12846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ful learning - Smiling Gecko">
            <a:extLst>
              <a:ext uri="{FF2B5EF4-FFF2-40B4-BE49-F238E27FC236}">
                <a16:creationId xmlns:a16="http://schemas.microsoft.com/office/drawing/2014/main" id="{6F5173CE-4F9B-F3E8-ED24-5307F954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3265" r="55720" b="23298"/>
          <a:stretch/>
        </p:blipFill>
        <p:spPr bwMode="auto">
          <a:xfrm>
            <a:off x="5453552" y="3457847"/>
            <a:ext cx="1284897" cy="1286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werk und Produktion - Smiling Gecko">
            <a:extLst>
              <a:ext uri="{FF2B5EF4-FFF2-40B4-BE49-F238E27FC236}">
                <a16:creationId xmlns:a16="http://schemas.microsoft.com/office/drawing/2014/main" id="{B38C3D3D-5464-1CB1-158C-B153EBA7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45" r="38939" b="36304"/>
          <a:stretch/>
        </p:blipFill>
        <p:spPr bwMode="auto">
          <a:xfrm>
            <a:off x="5453552" y="509837"/>
            <a:ext cx="1284896" cy="128326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BF5D6D-D9F7-8374-FDBF-578E0FDCC35D}"/>
              </a:ext>
            </a:extLst>
          </p:cNvPr>
          <p:cNvSpPr txBox="1"/>
          <p:nvPr/>
        </p:nvSpPr>
        <p:spPr>
          <a:xfrm>
            <a:off x="812800" y="2828835"/>
            <a:ext cx="48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25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811339" y="5085404"/>
            <a:ext cx="1290737" cy="1314574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1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NGO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2331301" y="5085404"/>
            <a:ext cx="1290737" cy="1314574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2</a:t>
            </a:r>
          </a:p>
          <a:p>
            <a:pPr algn="ctr"/>
            <a:r>
              <a:rPr lang="de-DE" sz="1100" dirty="0" err="1">
                <a:latin typeface="Avenir Book" panose="02000503020000020003" pitchFamily="2" charset="0"/>
              </a:rPr>
              <a:t>Social</a:t>
            </a:r>
            <a:r>
              <a:rPr lang="de-DE" sz="1100" dirty="0">
                <a:latin typeface="Avenir Book" panose="02000503020000020003" pitchFamily="2" charset="0"/>
              </a:rPr>
              <a:t> Enterprise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3851263" y="5085404"/>
            <a:ext cx="1290737" cy="1314574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3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Self-</a:t>
            </a:r>
            <a:r>
              <a:rPr lang="de-DE" sz="1100" dirty="0" err="1">
                <a:latin typeface="Avenir Book" panose="02000503020000020003" pitchFamily="2" charset="0"/>
              </a:rPr>
              <a:t>Sufficient</a:t>
            </a:r>
            <a:r>
              <a:rPr lang="de-DE" sz="1100" dirty="0">
                <a:latin typeface="Avenir Book" panose="02000503020000020003" pitchFamily="2" charset="0"/>
              </a:rPr>
              <a:t> Community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476120" y="2828836"/>
            <a:ext cx="123976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563736" y="1214314"/>
            <a:ext cx="4578264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create a circular economy that generates revenue for the entire community while:</a:t>
            </a:r>
          </a:p>
          <a:p>
            <a:pPr marL="0" indent="0" algn="r">
              <a:lnSpc>
                <a:spcPts val="2500"/>
              </a:lnSpc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Providing equal opportunities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bridge the inequality gap</a:t>
            </a: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 communities through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 social enterprises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Attracting external investments to scale and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replicate the model nationally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47558" y="719358"/>
            <a:ext cx="21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BC6265-F6BA-763C-5E6B-04F05BF8A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10080-0D6F-3929-4894-11A556960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520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Macintosh PowerPoint</Application>
  <PresentationFormat>Breitbild</PresentationFormat>
  <Paragraphs>85</Paragraphs>
  <Slides>10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42</cp:revision>
  <dcterms:created xsi:type="dcterms:W3CDTF">2024-11-24T12:40:33Z</dcterms:created>
  <dcterms:modified xsi:type="dcterms:W3CDTF">2024-12-08T14:20:13Z</dcterms:modified>
</cp:coreProperties>
</file>